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57" r:id="rId6"/>
    <p:sldId id="274" r:id="rId7"/>
    <p:sldId id="263" r:id="rId8"/>
    <p:sldId id="264" r:id="rId9"/>
    <p:sldId id="280" r:id="rId10"/>
    <p:sldId id="281" r:id="rId11"/>
    <p:sldId id="276" r:id="rId12"/>
    <p:sldId id="278" r:id="rId13"/>
    <p:sldId id="271" r:id="rId14"/>
    <p:sldId id="279" r:id="rId15"/>
    <p:sldId id="277" r:id="rId16"/>
    <p:sldId id="282" r:id="rId17"/>
    <p:sldId id="285" r:id="rId18"/>
    <p:sldId id="283" r:id="rId19"/>
    <p:sldId id="28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8:37:54.39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24575,'1'4'0,"0"-1"0,0 0 0,1 1 0,0-1 0,-1 0 0,1 0 0,0 0 0,1 0 0,-1 0 0,0 0 0,5 3 0,2 3 0,126 148 0,120 151 0,-178-206-455,4-4 0,174 162 0,-224-233-6371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8:37:55.46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527 1 24575,'-1'0'0,"0"0"0,-1 1 0,1-1 0,0 1 0,0 0 0,-1-1 0,1 1 0,0 0 0,0 0 0,0 0 0,0 0 0,0 0 0,0 0 0,0 0 0,0 0 0,0 0 0,1 0 0,-2 3 0,-15 28 0,12-21 0,-109 258 0,43-91 0,17-46 0,-36 78 0,52-133 0,3 2 0,-29 98 0,59-160-341,1 0 0,1 1-1,-1 22 1,3-18-6485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8:37:54.39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24575,'1'4'0,"0"-1"0,0 0 0,1 1 0,0-1 0,-1 0 0,1 0 0,0 0 0,1 0 0,-1 0 0,0 0 0,5 3 0,2 3 0,126 148 0,120 151 0,-178-206-455,4-4 0,174 162 0,-224-233-6371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8:37:55.46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527 1 24575,'-1'0'0,"0"0"0,-1 1 0,1-1 0,0 1 0,0 0 0,-1-1 0,1 1 0,0 0 0,0 0 0,0 0 0,0 0 0,0 0 0,0 0 0,0 0 0,0 0 0,0 0 0,1 0 0,-2 3 0,-15 28 0,12-21 0,-109 258 0,43-91 0,17-46 0,-36 78 0,52-133 0,3 2 0,-29 98 0,59-160-341,1 0 0,1 1-1,-1 22 1,3-18-6485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8:37:54.39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24575,'1'4'0,"0"-1"0,0 0 0,1 1 0,0-1 0,-1 0 0,1 0 0,0 0 0,1 0 0,-1 0 0,0 0 0,5 3 0,2 3 0,126 148 0,120 151 0,-178-206-455,4-4 0,174 162 0,-224-233-6371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8:37:55.46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527 1 24575,'-1'0'0,"0"0"0,-1 1 0,1-1 0,0 1 0,0 0 0,-1-1 0,1 1 0,0 0 0,0 0 0,0 0 0,0 0 0,0 0 0,0 0 0,0 0 0,0 0 0,0 0 0,1 0 0,-2 3 0,-15 28 0,12-21 0,-109 258 0,43-91 0,17-46 0,-36 78 0,52-133 0,3 2 0,-29 98 0,59-160-341,1 0 0,1 1-1,-1 22 1,3-18-6485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A0C0F-EED7-C7F0-94DF-DC90D6734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77D54-DC3B-4706-7DE3-CC5AE0CE3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7D146-D2E9-DF26-0556-61BF76BE1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5C0E3-0A82-9560-9ADD-4C2D54301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9F215-2EE7-E40D-1F9A-9655C15CF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67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4CF14-1D62-7C7D-4923-2F5D79717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828D9-E5FC-4091-0372-9DF955E67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B8284-4114-EC56-51BE-363F6570E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CE2A4-3B1D-C837-2AD8-0F5E1A156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FD01A-2FCD-0335-01D2-30CD1AD40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8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A4381-28E4-11A4-15F7-67AFCDF0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FABDA-9ED6-00CB-CCFB-C5327CE21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E2E60-6CDD-605B-24EB-2A8D481A7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C6EA4-E20E-3956-915A-B1AFBC7F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DFAD0-437B-EB46-5FAF-4050FD8FC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6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DAAC8-1DCC-F9B0-4140-7925967B5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BC35D-2F55-D263-E1A4-BAB978D9C0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E2BDF-4E3B-D7E0-3ACE-789F40B56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A393B-A931-B45C-647E-3E341A7BA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ED9B0-B042-2B29-C8A5-8D495BD01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C5FAE-58E5-4FB1-7E40-28297B6CC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4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19493-948A-0B1D-8D90-0C47E8F73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23099-186A-E3D5-74E9-AABC5A687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08ED3-DC38-BFF8-ED5D-03B9FF55D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B1160-4815-2982-4786-BE502B2B50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4114BE-E565-5D22-8062-AB607A0EC5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768C47-651D-0454-09F9-17E45DB90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5BF19B-4A1A-29DB-E5E6-DFD2C34C8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71F575-D70C-5AC6-E90B-128C36C20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7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D9F5-B01E-B442-1F4F-5C55731A1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E4DDE-8301-ED7C-069C-067749E56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300CF9-4769-52C2-4291-80B3254F4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CF1E7C-6E90-5929-0B8E-99177AFC5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927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FB8E60-7E01-FC4E-4E27-138B6A300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955A7-11D4-0DAC-33C5-3549C5E0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A312B-993D-9449-B13B-82304E06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34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FE771-22C9-4296-45BC-D839EF9A9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6AF60-B5A7-2C3A-B9B1-13A5D77BC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E8AB3-A915-33FC-9517-2F4259FD9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315D8-CBCF-0C3F-CA16-F11BFB9EC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A90B6-F24A-95BD-71A6-EA030B130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6E6BA-8C7A-3708-2C7C-1698D33E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12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8CAD-C9D0-3556-859A-CF6824C2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FF29E8-38A8-1134-6E25-3518AB9369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E0FAF-BCCD-1662-93B6-2C7EF1FE7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55490-F192-5BA7-AEB4-0B5C91146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61BC7-2906-FB39-4BFF-820F11B2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F8EEB-74B2-124A-4699-5C6BBD810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10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314E1-43D8-246F-B331-C23CC63A0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2FD13E-2D8D-CC41-D4F9-C42120B0E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A4223-4F4F-9944-EF75-94C7386D0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EEFE9-EA5B-3585-A43E-F71BEB48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DDB32-3FCD-4BAC-031B-CCAA84AA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6386C2-16A1-FE54-779F-46DBFDB26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A7F57-B8C7-2787-A9C2-B2B8505868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59C1A-81E1-F10A-6E10-C684E1031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2FA25-080C-24E1-4B1F-619BE541D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BE280-1087-EEC2-B1F8-6378B30D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786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DCE4E-908B-30D9-EEEE-E7D474263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80DC8-AC09-D275-D19D-56EF2EDD8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E5564-2DFD-BA37-29F9-2283327C1A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863EE-D4B5-443C-A40F-5A4C130E586F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C5800-183A-2F99-FBBF-680B5BF84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70273-CA96-DF23-10F1-B6FAD2D3D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7B51C-2E38-4C6F-9E99-82BE5046C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7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.gov/painmanagement/docs/toolkit.pdf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customXml" Target="../ink/ink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customXml" Target="../ink/ink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customXml" Target="../ink/ink6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ongbakerfaces.org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p!!Rectangle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D79DCA-2EB4-3358-23EC-DE5702BBE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/>
          <a:stretch/>
        </p:blipFill>
        <p:spPr>
          <a:xfrm>
            <a:off x="1270845" y="226245"/>
            <a:ext cx="9650309" cy="6225194"/>
          </a:xfrm>
          <a:prstGeom prst="rect">
            <a:avLst/>
          </a:prstGeom>
        </p:spPr>
      </p:pic>
      <p:sp>
        <p:nvSpPr>
          <p:cNvPr id="63" name="m!!text rectangle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4638503"/>
            <a:ext cx="8384770" cy="1332634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017925-B7A8-DAAE-A3FD-09FEE26BDF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21" y="4727173"/>
            <a:ext cx="7985759" cy="868823"/>
          </a:xfrm>
        </p:spPr>
        <p:txBody>
          <a:bodyPr anchor="ctr">
            <a:normAutofit/>
          </a:bodyPr>
          <a:lstStyle/>
          <a:p>
            <a:r>
              <a:rPr lang="en-US" sz="4000" b="1" dirty="0"/>
              <a:t>Where Does it Hurt?</a:t>
            </a:r>
          </a:p>
        </p:txBody>
      </p:sp>
      <p:sp>
        <p:nvSpPr>
          <p:cNvPr id="64" name="m!!accent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562823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6392C6-C01E-072C-584C-7D993D882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5738" y="5680637"/>
            <a:ext cx="6960524" cy="598516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Using Pain Scales to Communicate Effectively About Pain</a:t>
            </a:r>
          </a:p>
        </p:txBody>
      </p:sp>
    </p:spTree>
    <p:extLst>
      <p:ext uri="{BB962C8B-B14F-4D97-AF65-F5344CB8AC3E}">
        <p14:creationId xmlns:p14="http://schemas.microsoft.com/office/powerpoint/2010/main" val="170973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01BC84-4957-6FAA-0361-77091AC65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31" y="242045"/>
            <a:ext cx="5368738" cy="35791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733279-EA8D-A232-9F13-F0905AFDFA94}"/>
              </a:ext>
            </a:extLst>
          </p:cNvPr>
          <p:cNvSpPr txBox="1"/>
          <p:nvPr/>
        </p:nvSpPr>
        <p:spPr>
          <a:xfrm>
            <a:off x="2339608" y="3970647"/>
            <a:ext cx="75127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Welcome to this short course on pain communication and the effective use of pain scales in clinical practice.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In a few minutes, I will ask everyone to share with the group your name, pronouns (if you feel comfortable giving them) and something interesting about yourself.</a:t>
            </a:r>
          </a:p>
        </p:txBody>
      </p:sp>
    </p:spTree>
    <p:extLst>
      <p:ext uri="{BB962C8B-B14F-4D97-AF65-F5344CB8AC3E}">
        <p14:creationId xmlns:p14="http://schemas.microsoft.com/office/powerpoint/2010/main" val="4174395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35109" y="207283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 a few quick reminders about participation in this course:</a:t>
            </a:r>
          </a:p>
          <a:p>
            <a:pPr marL="798513" marR="0" lvl="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be respectful of others in the room. If you need to take a call, text, or conduct other necessary business, please discreetly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leave the room and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hallway outside. </a:t>
            </a:r>
          </a:p>
          <a:p>
            <a:pPr marL="798513" marR="0" lvl="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I welcome and appreciate note-taking and questions! Note-taking spaces have been provided in the Participants Guide. </a:t>
            </a:r>
          </a:p>
          <a:p>
            <a:pPr marL="798513" marR="0" lvl="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I have a number of items available for anyone who would like to keep their hands busy as we work. Please feel free to help yourself.</a:t>
            </a:r>
          </a:p>
          <a:p>
            <a:pPr marL="798513" marR="0" lvl="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Please let me know if you would like any of these materials in a different format  to make them easier for you to access.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75346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Course Participation Reminders</a:t>
            </a:r>
          </a:p>
        </p:txBody>
      </p:sp>
    </p:spTree>
    <p:extLst>
      <p:ext uri="{BB962C8B-B14F-4D97-AF65-F5344CB8AC3E}">
        <p14:creationId xmlns:p14="http://schemas.microsoft.com/office/powerpoint/2010/main" val="131941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F6C567-A336-5092-7760-D94141D83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r="4165" b="-1"/>
          <a:stretch/>
        </p:blipFill>
        <p:spPr>
          <a:xfrm>
            <a:off x="572492" y="2002056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4905955" y="2071316"/>
            <a:ext cx="6713552" cy="4114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>
                <a:effectLst/>
              </a:rPr>
              <a:t>Effective assessment of and relief from pain requires clear communication between a patient and the health care provider concerning the nature of the pain, its onset and severity, goals for treatment, and possible outcomes.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>
                <a:effectLst/>
              </a:rPr>
              <a:t>This module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h</a:t>
            </a:r>
            <a:r>
              <a:rPr lang="en-US" sz="2200" dirty="0">
                <a:effectLst/>
              </a:rPr>
              <a:t>elps providers recognize potential barriers to effective communication about pain.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provides guidance on the use of three common types of pain scales to facilitate conversations about pain.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lets providers practice determining the appropriate pain scale to use in different sample situations. </a:t>
            </a:r>
            <a:r>
              <a:rPr lang="en-US" sz="2200" dirty="0">
                <a:effectLst/>
              </a:rPr>
              <a:t> </a:t>
            </a: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45785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Instructional Goals</a:t>
            </a:r>
          </a:p>
        </p:txBody>
      </p:sp>
    </p:spTree>
    <p:extLst>
      <p:ext uri="{BB962C8B-B14F-4D97-AF65-F5344CB8AC3E}">
        <p14:creationId xmlns:p14="http://schemas.microsoft.com/office/powerpoint/2010/main" val="2258404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F3371-A95A-8E18-EB25-C2A564359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0" r="-2" b="-2"/>
          <a:stretch/>
        </p:blipFill>
        <p:spPr>
          <a:xfrm>
            <a:off x="4892239" y="160066"/>
            <a:ext cx="7138396" cy="6697934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66FA62-F3F7-B352-1138-B43ECA21D8CA}"/>
              </a:ext>
            </a:extLst>
          </p:cNvPr>
          <p:cNvSpPr txBox="1"/>
          <p:nvPr/>
        </p:nvSpPr>
        <p:spPr>
          <a:xfrm>
            <a:off x="374904" y="856488"/>
            <a:ext cx="4992624" cy="1243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>
                <a:effectLst/>
              </a:rPr>
              <a:t>How do we talk about pain?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1D9905-884F-FE54-083F-C135878EA2B8}"/>
              </a:ext>
            </a:extLst>
          </p:cNvPr>
          <p:cNvSpPr txBox="1"/>
          <p:nvPr/>
        </p:nvSpPr>
        <p:spPr>
          <a:xfrm>
            <a:off x="374904" y="2483225"/>
            <a:ext cx="5065776" cy="371102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dirty="0">
                <a:effectLst/>
              </a:rPr>
              <a:t>It seems like physical pain should be easy to talk about, since almost everyone experiences pain at some point</a:t>
            </a:r>
            <a:r>
              <a:rPr lang="en-US" sz="2600" dirty="0"/>
              <a:t>. However, </a:t>
            </a:r>
            <a:r>
              <a:rPr lang="en-US" sz="2600" dirty="0">
                <a:effectLst/>
              </a:rPr>
              <a:t>it can be quite difficult.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dirty="0">
                <a:effectLst/>
              </a:rPr>
              <a:t>Why is that?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/>
              <a:t>Please pair up with someone nearby and share a few thoughts about why physical pain can be difficult to discuss. </a:t>
            </a:r>
          </a:p>
        </p:txBody>
      </p:sp>
    </p:spTree>
    <p:extLst>
      <p:ext uri="{BB962C8B-B14F-4D97-AF65-F5344CB8AC3E}">
        <p14:creationId xmlns:p14="http://schemas.microsoft.com/office/powerpoint/2010/main" val="3228366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different problems can inhibit the successful communication of pain between patient and provider, including the following:  </a:t>
            </a:r>
          </a:p>
          <a:p>
            <a:pPr marL="798513" marR="0" lvl="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use of different vocabulary or languages to understand and describe the sensations, effects, and areas of pain. </a:t>
            </a:r>
          </a:p>
          <a:p>
            <a:pPr marL="798513" marR="0" lvl="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differing cultural and social values concerning pain, its severity, and its significance. </a:t>
            </a:r>
          </a:p>
          <a:p>
            <a:pPr marL="798513" marR="0" lvl="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embedded and internalized biases that affect perceptions of pain. </a:t>
            </a:r>
          </a:p>
          <a:p>
            <a:pPr marL="798513" marR="0" lvl="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physical, psychological, cognitive, or developmental impairments that make it difficult or impossible to describe or discuss pain. </a:t>
            </a: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31550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It Just Hurts!</a:t>
            </a:r>
          </a:p>
        </p:txBody>
      </p:sp>
    </p:spTree>
    <p:extLst>
      <p:ext uri="{BB962C8B-B14F-4D97-AF65-F5344CB8AC3E}">
        <p14:creationId xmlns:p14="http://schemas.microsoft.com/office/powerpoint/2010/main" val="55923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455296"/>
            <a:ext cx="10740967" cy="39178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Additionally, conversations about pain can be impeded by: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798513" marR="0" lvl="0" indent="-342900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absence of a provider-patient relationship and/or medical history. </a:t>
            </a:r>
          </a:p>
          <a:p>
            <a:pPr marL="798513" marR="0" lvl="0" indent="-342900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doubt about the existence of pain or the sincerity of the patient’s experience of that pain.</a:t>
            </a:r>
          </a:p>
          <a:p>
            <a:pPr marL="798513" marR="0" lvl="0" indent="-342900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anxiety about pain medication addiction. 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31550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It Just Hurts!</a:t>
            </a:r>
          </a:p>
        </p:txBody>
      </p:sp>
    </p:spTree>
    <p:extLst>
      <p:ext uri="{BB962C8B-B14F-4D97-AF65-F5344CB8AC3E}">
        <p14:creationId xmlns:p14="http://schemas.microsoft.com/office/powerpoint/2010/main" val="327204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091073-D15B-582D-9894-CD776AB5B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41" y="643466"/>
            <a:ext cx="4105275" cy="4105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C28450-F2CA-4BB6-39C1-5AC816CC6BBE}"/>
              </a:ext>
            </a:extLst>
          </p:cNvPr>
          <p:cNvSpPr txBox="1"/>
          <p:nvPr/>
        </p:nvSpPr>
        <p:spPr>
          <a:xfrm>
            <a:off x="6388395" y="643466"/>
            <a:ext cx="5546787" cy="188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2860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effectLst/>
              </a:rPr>
              <a:t>Patient self-report is “the single most reliable indicator of how much pain the patient is experiencing” (</a:t>
            </a:r>
            <a:r>
              <a:rPr lang="en-US" sz="2100" u="sng" dirty="0">
                <a:effectLst/>
                <a:hlinkClick r:id="rId3"/>
              </a:rPr>
              <a:t>VHA, National Pain Management Coordinating Committee</a:t>
            </a:r>
            <a:r>
              <a:rPr lang="en-US" sz="2100" dirty="0">
                <a:effectLst/>
              </a:rPr>
              <a:t>).</a:t>
            </a:r>
            <a:r>
              <a:rPr lang="en-US" sz="2100" b="1" dirty="0">
                <a:effectLst/>
              </a:rPr>
              <a:t> </a:t>
            </a:r>
            <a:r>
              <a:rPr lang="en-US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Self-report of patient pain should never be replaced by the provider’s observations.</a:t>
            </a:r>
            <a:endParaRPr lang="en-US" sz="2100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111B72-E18F-6722-9452-E6DDB870CEB5}"/>
              </a:ext>
            </a:extLst>
          </p:cNvPr>
          <p:cNvSpPr txBox="1"/>
          <p:nvPr/>
        </p:nvSpPr>
        <p:spPr>
          <a:xfrm>
            <a:off x="5488344" y="4324100"/>
            <a:ext cx="6446837" cy="96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00" b="1" dirty="0">
                <a:effectLst/>
              </a:rPr>
              <a:t>When </a:t>
            </a:r>
            <a:r>
              <a:rPr lang="en-US" sz="2100" b="1" dirty="0"/>
              <a:t>a</a:t>
            </a:r>
            <a:r>
              <a:rPr lang="en-US" sz="2100" b="1" dirty="0">
                <a:effectLst/>
              </a:rPr>
              <a:t> patient has difficulty self-reporting or discussing pain, a pain scale can be used to get a sense of the severity and intensity of that pain.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8BE8F1-0A49-9A00-3A0A-EDB2B0E8F164}"/>
              </a:ext>
            </a:extLst>
          </p:cNvPr>
          <p:cNvSpPr txBox="1"/>
          <p:nvPr/>
        </p:nvSpPr>
        <p:spPr>
          <a:xfrm>
            <a:off x="4469516" y="5736474"/>
            <a:ext cx="7430090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effectLst/>
              </a:rPr>
              <a:t>There are many different types of pain scales. No single pain scale will work in every situation. </a:t>
            </a:r>
            <a:endParaRPr lang="en-US" sz="2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072D35-F7A3-2091-2690-956979B16015}"/>
              </a:ext>
            </a:extLst>
          </p:cNvPr>
          <p:cNvSpPr txBox="1"/>
          <p:nvPr/>
        </p:nvSpPr>
        <p:spPr>
          <a:xfrm>
            <a:off x="6096000" y="2920464"/>
            <a:ext cx="5803605" cy="96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provider can supplement the self-report with a physical exam and conversation with the patient.</a:t>
            </a:r>
          </a:p>
        </p:txBody>
      </p:sp>
    </p:spTree>
    <p:extLst>
      <p:ext uri="{BB962C8B-B14F-4D97-AF65-F5344CB8AC3E}">
        <p14:creationId xmlns:p14="http://schemas.microsoft.com/office/powerpoint/2010/main" val="1389379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6079228" cy="825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Visual Analog Scale (VAS)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DEF50-E711-CFF9-EDBD-F244CB5FF0C1}"/>
              </a:ext>
            </a:extLst>
          </p:cNvPr>
          <p:cNvSpPr txBox="1"/>
          <p:nvPr/>
        </p:nvSpPr>
        <p:spPr>
          <a:xfrm>
            <a:off x="652550" y="5072004"/>
            <a:ext cx="10740967" cy="45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38DFEE-5DB7-792D-27FA-5765688D9DFC}"/>
              </a:ext>
            </a:extLst>
          </p:cNvPr>
          <p:cNvSpPr txBox="1"/>
          <p:nvPr/>
        </p:nvSpPr>
        <p:spPr>
          <a:xfrm>
            <a:off x="1477790" y="4930590"/>
            <a:ext cx="9236420" cy="1235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VAS is a line, typically 10cm long, with a descriptive anchor at each end.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patient will mark a spot along the line that best represents the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intensity 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severity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pain they feel. </a:t>
            </a:r>
          </a:p>
        </p:txBody>
      </p:sp>
      <p:pic>
        <p:nvPicPr>
          <p:cNvPr id="6" name="Picture 5" descr="A simple black horizontal line. Text at the left end of the line reads &quot;no pain.&quot; Text at the right end of the line reads &quot;worst possible pain.&quot; Animation shows a mark appearing near the center of the scale. ">
            <a:extLst>
              <a:ext uri="{FF2B5EF4-FFF2-40B4-BE49-F238E27FC236}">
                <a16:creationId xmlns:a16="http://schemas.microsoft.com/office/drawing/2014/main" id="{86219B70-8497-EB63-F9C3-7B862BDEE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666" y="1832674"/>
            <a:ext cx="9642669" cy="321583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310B8CA-1A6B-4F09-97A1-7A9CCE73E207}"/>
              </a:ext>
            </a:extLst>
          </p:cNvPr>
          <p:cNvGrpSpPr/>
          <p:nvPr/>
        </p:nvGrpSpPr>
        <p:grpSpPr>
          <a:xfrm>
            <a:off x="6017753" y="3227232"/>
            <a:ext cx="313560" cy="467280"/>
            <a:chOff x="6015233" y="3173280"/>
            <a:chExt cx="313560" cy="46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33EB62D-7BB1-4173-8B23-8BEE974329E3}"/>
                    </a:ext>
                  </a:extLst>
                </p14:cNvPr>
                <p14:cNvContentPartPr/>
                <p14:nvPr/>
              </p14:nvContentPartPr>
              <p14:xfrm>
                <a:off x="6015233" y="3245280"/>
                <a:ext cx="313560" cy="361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33EB62D-7BB1-4173-8B23-8BEE974329E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006223" y="3236280"/>
                  <a:ext cx="33122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EDCC3CA-826D-4471-9785-7C9B1636E53A}"/>
                    </a:ext>
                  </a:extLst>
                </p14:cNvPr>
                <p14:cNvContentPartPr/>
                <p14:nvPr/>
              </p14:nvContentPartPr>
              <p14:xfrm>
                <a:off x="6058433" y="3173280"/>
                <a:ext cx="190080" cy="467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EDCC3CA-826D-4471-9785-7C9B1636E53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49416" y="3164280"/>
                  <a:ext cx="207753" cy="484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8083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6079228" cy="825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Visual Analog Scale (VAS)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DEF50-E711-CFF9-EDBD-F244CB5FF0C1}"/>
              </a:ext>
            </a:extLst>
          </p:cNvPr>
          <p:cNvSpPr txBox="1"/>
          <p:nvPr/>
        </p:nvSpPr>
        <p:spPr>
          <a:xfrm>
            <a:off x="652550" y="5072004"/>
            <a:ext cx="10740967" cy="45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38DFEE-5DB7-792D-27FA-5765688D9DFC}"/>
              </a:ext>
            </a:extLst>
          </p:cNvPr>
          <p:cNvSpPr txBox="1"/>
          <p:nvPr/>
        </p:nvSpPr>
        <p:spPr>
          <a:xfrm>
            <a:off x="1477790" y="4930590"/>
            <a:ext cx="92364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Patients are asked to place a mark that corresponds to the severity of their pain.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Pain is measured on the scale from the </a:t>
            </a:r>
            <a:r>
              <a:rPr lang="en-US" sz="2000" b="1" dirty="0"/>
              <a:t>left</a:t>
            </a:r>
            <a:r>
              <a:rPr lang="en-US" sz="2000" dirty="0"/>
              <a:t> in </a:t>
            </a:r>
            <a:r>
              <a:rPr lang="en-US" sz="2000" b="1" dirty="0"/>
              <a:t>cm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These marks can be recorded in order to identify fluctuations in pain or to compare pain between different patients.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scale can be administered in a manual or digital format. </a:t>
            </a:r>
          </a:p>
        </p:txBody>
      </p:sp>
      <p:pic>
        <p:nvPicPr>
          <p:cNvPr id="6" name="Picture 5" descr="A simple black horizontal line. Text at the left end of the line reads &quot;no pain.&quot; Text at the right end of the line reads &quot;worst possible pain.&quot; Animation shows a mark near the center of the scale, with a red line appearing above to mark the distance between the mark and the &quot;no pain&quot; anchor on the left of the scale. ">
            <a:extLst>
              <a:ext uri="{FF2B5EF4-FFF2-40B4-BE49-F238E27FC236}">
                <a16:creationId xmlns:a16="http://schemas.microsoft.com/office/drawing/2014/main" id="{86219B70-8497-EB63-F9C3-7B862BDEE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666" y="1832674"/>
            <a:ext cx="9642669" cy="321583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310B8CA-1A6B-4F09-97A1-7A9CCE73E207}"/>
              </a:ext>
            </a:extLst>
          </p:cNvPr>
          <p:cNvGrpSpPr/>
          <p:nvPr/>
        </p:nvGrpSpPr>
        <p:grpSpPr>
          <a:xfrm>
            <a:off x="6017753" y="3227232"/>
            <a:ext cx="313560" cy="467280"/>
            <a:chOff x="6015233" y="3173280"/>
            <a:chExt cx="313560" cy="46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33EB62D-7BB1-4173-8B23-8BEE974329E3}"/>
                    </a:ext>
                  </a:extLst>
                </p14:cNvPr>
                <p14:cNvContentPartPr/>
                <p14:nvPr/>
              </p14:nvContentPartPr>
              <p14:xfrm>
                <a:off x="6015233" y="3245280"/>
                <a:ext cx="313560" cy="361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33EB62D-7BB1-4173-8B23-8BEE974329E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006223" y="3236280"/>
                  <a:ext cx="33122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EDCC3CA-826D-4471-9785-7C9B1636E53A}"/>
                    </a:ext>
                  </a:extLst>
                </p14:cNvPr>
                <p14:cNvContentPartPr/>
                <p14:nvPr/>
              </p14:nvContentPartPr>
              <p14:xfrm>
                <a:off x="6058433" y="3173280"/>
                <a:ext cx="190080" cy="467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EDCC3CA-826D-4471-9785-7C9B1636E53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49416" y="3164280"/>
                  <a:ext cx="207753" cy="48492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785F97-AA64-041B-DD1A-6673FDCBD5A6}"/>
              </a:ext>
            </a:extLst>
          </p:cNvPr>
          <p:cNvCxnSpPr>
            <a:cxnSpLocks/>
          </p:cNvCxnSpPr>
          <p:nvPr/>
        </p:nvCxnSpPr>
        <p:spPr>
          <a:xfrm>
            <a:off x="3702424" y="2814918"/>
            <a:ext cx="2393576" cy="0"/>
          </a:xfrm>
          <a:prstGeom prst="line">
            <a:avLst/>
          </a:prstGeom>
          <a:ln w="254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7" name="Picture 26" descr="A 5 cm ruler&#10;">
            <a:extLst>
              <a:ext uri="{FF2B5EF4-FFF2-40B4-BE49-F238E27FC236}">
                <a16:creationId xmlns:a16="http://schemas.microsoft.com/office/drawing/2014/main" id="{7F0140C7-3DAA-92D0-BD23-9F0636710C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097" y="3727303"/>
            <a:ext cx="2998490" cy="99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3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6079228" cy="825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Visual Analog Scale (VAS)</a:t>
            </a:r>
          </a:p>
        </p:txBody>
      </p:sp>
      <p:pic>
        <p:nvPicPr>
          <p:cNvPr id="6" name="Picture 5" descr="A simple black horizontal line. Text at the left end of the line reads &quot;no pain.&quot; Text at the right end of the line reads &quot;worst possible pain.&quot; Animation shows a mark near the center of the line, with a red line appearing above to mark the distance between the mark and the &quot;no pain&quot; anchor on the left of the scale. ">
            <a:extLst>
              <a:ext uri="{FF2B5EF4-FFF2-40B4-BE49-F238E27FC236}">
                <a16:creationId xmlns:a16="http://schemas.microsoft.com/office/drawing/2014/main" id="{86219B70-8497-EB63-F9C3-7B862BDEE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41" y="1836373"/>
            <a:ext cx="9702039" cy="323563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310B8CA-1A6B-4F09-97A1-7A9CCE73E207}"/>
              </a:ext>
            </a:extLst>
          </p:cNvPr>
          <p:cNvGrpSpPr/>
          <p:nvPr/>
        </p:nvGrpSpPr>
        <p:grpSpPr>
          <a:xfrm>
            <a:off x="6017753" y="3227232"/>
            <a:ext cx="313560" cy="467280"/>
            <a:chOff x="6015233" y="3173280"/>
            <a:chExt cx="313560" cy="46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33EB62D-7BB1-4173-8B23-8BEE974329E3}"/>
                    </a:ext>
                  </a:extLst>
                </p14:cNvPr>
                <p14:cNvContentPartPr/>
                <p14:nvPr/>
              </p14:nvContentPartPr>
              <p14:xfrm>
                <a:off x="6015233" y="3245280"/>
                <a:ext cx="313560" cy="361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33EB62D-7BB1-4173-8B23-8BEE974329E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006223" y="3236280"/>
                  <a:ext cx="33122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EDCC3CA-826D-4471-9785-7C9B1636E53A}"/>
                    </a:ext>
                  </a:extLst>
                </p14:cNvPr>
                <p14:cNvContentPartPr/>
                <p14:nvPr/>
              </p14:nvContentPartPr>
              <p14:xfrm>
                <a:off x="6058433" y="3173280"/>
                <a:ext cx="190080" cy="467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EDCC3CA-826D-4471-9785-7C9B1636E53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49416" y="3164280"/>
                  <a:ext cx="207753" cy="48492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785F97-AA64-041B-DD1A-6673FDCBD5A6}"/>
              </a:ext>
            </a:extLst>
          </p:cNvPr>
          <p:cNvCxnSpPr>
            <a:cxnSpLocks/>
          </p:cNvCxnSpPr>
          <p:nvPr/>
        </p:nvCxnSpPr>
        <p:spPr>
          <a:xfrm>
            <a:off x="3702424" y="2814918"/>
            <a:ext cx="2393576" cy="0"/>
          </a:xfrm>
          <a:prstGeom prst="line">
            <a:avLst/>
          </a:prstGeom>
          <a:ln w="254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F11DFC5-BEB9-7A04-D55E-16D0B26873AE}"/>
              </a:ext>
            </a:extLst>
          </p:cNvPr>
          <p:cNvSpPr txBox="1"/>
          <p:nvPr/>
        </p:nvSpPr>
        <p:spPr>
          <a:xfrm>
            <a:off x="1468397" y="4459716"/>
            <a:ext cx="9450462" cy="2113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your partner, please practice administering and measuring the VAS using the paper scales and rulers provided.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endParaRPr lang="en-US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are done, discuss with your partner the benefits and drawbacks to using a VAS.</a:t>
            </a:r>
          </a:p>
        </p:txBody>
      </p:sp>
      <p:pic>
        <p:nvPicPr>
          <p:cNvPr id="11" name="Picture 10" descr="A 5cm ruler">
            <a:extLst>
              <a:ext uri="{FF2B5EF4-FFF2-40B4-BE49-F238E27FC236}">
                <a16:creationId xmlns:a16="http://schemas.microsoft.com/office/drawing/2014/main" id="{36CEB81C-3B0B-5853-E2FE-AD4D8349D3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904" y="3662437"/>
            <a:ext cx="2910148" cy="96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2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repeatCount="indefinite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6079228" cy="825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Visual Analog Scale (VAS)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DEF50-E711-CFF9-EDBD-F244CB5FF0C1}"/>
              </a:ext>
            </a:extLst>
          </p:cNvPr>
          <p:cNvSpPr txBox="1"/>
          <p:nvPr/>
        </p:nvSpPr>
        <p:spPr>
          <a:xfrm>
            <a:off x="572491" y="2076717"/>
            <a:ext cx="1074096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spcBef>
                <a:spcPts val="0"/>
              </a:spcBef>
              <a:spcAft>
                <a:spcPts val="12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Benefits</a:t>
            </a:r>
          </a:p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be administered very efficiently. </a:t>
            </a:r>
          </a:p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scale minimizes translation needs. </a:t>
            </a:r>
          </a:p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can be used repeatedly to understand and rate fluctuations of pain over time. </a:t>
            </a:r>
          </a:p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>
              <a:spcBef>
                <a:spcPts val="0"/>
              </a:spcBef>
              <a:spcAft>
                <a:spcPts val="1200"/>
              </a:spcAft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Drawbacks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manual format can be difficult for those with low-mobility or cognitive difficulties to complete. </a:t>
            </a:r>
          </a:p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Measuring the responses manually can be time consuming.</a:t>
            </a:r>
          </a:p>
          <a:p>
            <a:pPr marL="342900" marR="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VAS is not suitable for very young children and comatose/non-communicative patients.</a:t>
            </a:r>
          </a:p>
        </p:txBody>
      </p:sp>
    </p:spTree>
    <p:extLst>
      <p:ext uri="{BB962C8B-B14F-4D97-AF65-F5344CB8AC3E}">
        <p14:creationId xmlns:p14="http://schemas.microsoft.com/office/powerpoint/2010/main" val="112812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6781344" cy="825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Numeric Ratings Scale (NRS)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DEF50-E711-CFF9-EDBD-F244CB5FF0C1}"/>
              </a:ext>
            </a:extLst>
          </p:cNvPr>
          <p:cNvSpPr txBox="1"/>
          <p:nvPr/>
        </p:nvSpPr>
        <p:spPr>
          <a:xfrm>
            <a:off x="778404" y="4644089"/>
            <a:ext cx="10972801" cy="1974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NRS is a type of VAS that uses numbers to help patients rate the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severity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intensity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their pain. 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Patients are asked to provide a number that corresponds to the intensity of their pain.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These marks can be recorded in order to identify fluctuations in pain or to compare pain between different patients. </a:t>
            </a:r>
          </a:p>
        </p:txBody>
      </p:sp>
      <p:pic>
        <p:nvPicPr>
          <p:cNvPr id="5" name="Picture 4" descr="A scale with equal intervals marked out, 1-10. 1 is labeled &quot;none.&quot; 1-3 is labeled &quot;mild.&quot; 4-6 is labeled &quot;moderate.&quot; 7-10 is labeled &quot;severe.&quot; ">
            <a:extLst>
              <a:ext uri="{FF2B5EF4-FFF2-40B4-BE49-F238E27FC236}">
                <a16:creationId xmlns:a16="http://schemas.microsoft.com/office/drawing/2014/main" id="{2647185D-479A-37AF-A072-CA16AF0CB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202" y="1950446"/>
            <a:ext cx="8115380" cy="270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6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6781344" cy="825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Numeric Ratings Scale (NRS)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DEF50-E711-CFF9-EDBD-F244CB5FF0C1}"/>
              </a:ext>
            </a:extLst>
          </p:cNvPr>
          <p:cNvSpPr txBox="1"/>
          <p:nvPr/>
        </p:nvSpPr>
        <p:spPr>
          <a:xfrm>
            <a:off x="608075" y="5003495"/>
            <a:ext cx="10972801" cy="1133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Examine the pain scale carefully and discuss it with your partner. Given our earlier conversation about common problems in pain communication, what do you feel are some benefits to using a NRS for patient self-report of pain? What might be some drawbacks to using this scale? </a:t>
            </a:r>
          </a:p>
        </p:txBody>
      </p:sp>
      <p:pic>
        <p:nvPicPr>
          <p:cNvPr id="5" name="Picture 4" descr="A scale with equal intervals marked out, 1-10. 1 is labeled &quot;none.&quot; 1-3 is labeled &quot;mild.&quot; 4-6 is labeled &quot;moderate.&quot; 7-10 is labeled &quot;severe.&quot; ">
            <a:extLst>
              <a:ext uri="{FF2B5EF4-FFF2-40B4-BE49-F238E27FC236}">
                <a16:creationId xmlns:a16="http://schemas.microsoft.com/office/drawing/2014/main" id="{2647185D-479A-37AF-A072-CA16AF0CB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8310" y="1950446"/>
            <a:ext cx="8115380" cy="270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0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6781344" cy="825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Numeric Ratings Scale (NRS)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DEF50-E711-CFF9-EDBD-F244CB5FF0C1}"/>
              </a:ext>
            </a:extLst>
          </p:cNvPr>
          <p:cNvSpPr txBox="1"/>
          <p:nvPr/>
        </p:nvSpPr>
        <p:spPr>
          <a:xfrm>
            <a:off x="572492" y="2132567"/>
            <a:ext cx="10740967" cy="4077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Benefits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be administered very efficiently. 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scale minimizes translation needs. 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can be used repeatedly to understand and rate fluctuations of pain over time. 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Drawbacks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represents pain as a rigid metric with clear interval jumps (e.g., from a 3 to a 4).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does not provide patients with a language to describe their pain (type, location, sensations, etc.)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assumes a patient understands numerical intervals.  </a:t>
            </a:r>
          </a:p>
        </p:txBody>
      </p:sp>
    </p:spTree>
    <p:extLst>
      <p:ext uri="{BB962C8B-B14F-4D97-AF65-F5344CB8AC3E}">
        <p14:creationId xmlns:p14="http://schemas.microsoft.com/office/powerpoint/2010/main" val="351546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8108D317-7CBD-4897-BD1F-959436D2A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7255564" y="834888"/>
            <a:ext cx="4314645" cy="12689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200" b="1" dirty="0">
                <a:effectLst/>
                <a:latin typeface="+mj-lt"/>
                <a:ea typeface="+mj-ea"/>
                <a:cs typeface="+mj-cs"/>
              </a:rPr>
              <a:t>Wong-Baker FACES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A099BC-85B0-9456-86CE-2232EDFDB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" r="224"/>
          <a:stretch/>
        </p:blipFill>
        <p:spPr>
          <a:xfrm>
            <a:off x="0" y="10"/>
            <a:ext cx="6717436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89864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3">
            <a:extLst>
              <a:ext uri="{FF2B5EF4-FFF2-40B4-BE49-F238E27FC236}">
                <a16:creationId xmlns:a16="http://schemas.microsoft.com/office/drawing/2014/main" id="{D8F3CA65-EA00-46B4-9616-39E6853F7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6172" y="2240371"/>
            <a:ext cx="42062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DEF50-E711-CFF9-EDBD-F244CB5FF0C1}"/>
              </a:ext>
            </a:extLst>
          </p:cNvPr>
          <p:cNvSpPr txBox="1"/>
          <p:nvPr/>
        </p:nvSpPr>
        <p:spPr>
          <a:xfrm>
            <a:off x="7255563" y="2557587"/>
            <a:ext cx="4555437" cy="371731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2860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hlinkClick r:id="rId3"/>
              </a:rPr>
              <a:t>Wong-Baker FACES scale </a:t>
            </a:r>
            <a:r>
              <a:rPr lang="en-US" dirty="0"/>
              <a:t>is designed to be used with patients who might struggle understanding or responding to a VAS or NRS. </a:t>
            </a:r>
          </a:p>
          <a:p>
            <a:pPr marL="22860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endParaRPr lang="en-US" dirty="0"/>
          </a:p>
          <a:p>
            <a:pPr marL="22860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The scale uses monochrome faces depicting different expressions of distress to help patients self-evaluate their physical pain.</a:t>
            </a:r>
          </a:p>
          <a:p>
            <a:pPr marL="22860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endParaRPr lang="en-US" dirty="0"/>
          </a:p>
          <a:p>
            <a:pPr marL="22860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With a partner, discuss why the Wong-Baker FACES scale might be especially useful for young children to use when self-evaluating pain. What might also be some drawbacks to using this scale? </a:t>
            </a:r>
          </a:p>
          <a:p>
            <a:pPr marL="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500" b="1" dirty="0"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2376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1A451B-168D-5BD8-C848-D6E63320B7FC}"/>
              </a:ext>
            </a:extLst>
          </p:cNvPr>
          <p:cNvSpPr txBox="1"/>
          <p:nvPr/>
        </p:nvSpPr>
        <p:spPr>
          <a:xfrm>
            <a:off x="572492" y="2132567"/>
            <a:ext cx="10740967" cy="4429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D009C4-D066-BCCD-4C2C-99DBFAC72417}"/>
              </a:ext>
            </a:extLst>
          </p:cNvPr>
          <p:cNvSpPr txBox="1"/>
          <p:nvPr/>
        </p:nvSpPr>
        <p:spPr>
          <a:xfrm>
            <a:off x="572492" y="651698"/>
            <a:ext cx="5907451" cy="825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Baker-Wong FACES Scale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DEF50-E711-CFF9-EDBD-F244CB5FF0C1}"/>
              </a:ext>
            </a:extLst>
          </p:cNvPr>
          <p:cNvSpPr txBox="1"/>
          <p:nvPr/>
        </p:nvSpPr>
        <p:spPr>
          <a:xfrm>
            <a:off x="572492" y="2132567"/>
            <a:ext cx="10740967" cy="4329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Benefits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scale can be used with young children who cannot understand a VAS or NRS.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scale minimizes translation needs. 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can be used repeatedly to understand and rate fluctuations of pain over time. 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scale allows for both verbal and non-verbal patients to communicate their pain.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Drawbacks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faces represent an external expression of pain. Some patients may confuse an emotional expression (e.g., the patient feels sad) and physical pain because the scale uses common emotional expressions.  </a:t>
            </a:r>
          </a:p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does not provide patients with a language to describe their pain (type, location, sensations, etc.)</a:t>
            </a:r>
          </a:p>
        </p:txBody>
      </p:sp>
    </p:spTree>
    <p:extLst>
      <p:ext uri="{BB962C8B-B14F-4D97-AF65-F5344CB8AC3E}">
        <p14:creationId xmlns:p14="http://schemas.microsoft.com/office/powerpoint/2010/main" val="234880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5E24A8-95C8-9A6A-CD35-4198D60198BF}"/>
              </a:ext>
            </a:extLst>
          </p:cNvPr>
          <p:cNvSpPr txBox="1"/>
          <p:nvPr/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latin typeface="+mj-lt"/>
                <a:ea typeface="+mj-ea"/>
                <a:cs typeface="+mj-cs"/>
              </a:rPr>
              <a:t>Selecting a Scale</a:t>
            </a:r>
          </a:p>
        </p:txBody>
      </p:sp>
      <p:sp>
        <p:nvSpPr>
          <p:cNvPr id="2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733279-EA8D-A232-9F13-F0905AFDFA94}"/>
              </a:ext>
            </a:extLst>
          </p:cNvPr>
          <p:cNvSpPr txBox="1"/>
          <p:nvPr/>
        </p:nvSpPr>
        <p:spPr>
          <a:xfrm>
            <a:off x="572492" y="2071316"/>
            <a:ext cx="7002683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b="1" dirty="0"/>
              <a:t>When do you use a specific scale? In what circumstances?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b="1" dirty="0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Some organizations require the use of a specific scale.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When it is your choice, determine the appropriate scale based on the situation.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The benefits to each scale are similar, but the drawbacks differ.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Select the scale based on minimizing the drawbacks in a given situation.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b="1" dirty="0"/>
              <a:t>With your partners, discuss the scenarios provided in the participant guide workbook and determine which scale you would use and your reasoning for that choice.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A83D59-1E46-4D4E-C788-7FED060D7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-3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91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733279-EA8D-A232-9F13-F0905AFDFA94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Thank you all for your participation and discussion.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We’re now going to move on to the review and assessment portion of the course. The assessment can be found in the provided participant workbook.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In our next module, we’ll be covering comprehensive pain assessments.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5E24A8-95C8-9A6A-CD35-4198D60198BF}"/>
              </a:ext>
            </a:extLst>
          </p:cNvPr>
          <p:cNvSpPr txBox="1"/>
          <p:nvPr/>
        </p:nvSpPr>
        <p:spPr>
          <a:xfrm>
            <a:off x="537100" y="1483689"/>
            <a:ext cx="477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Review and Assessment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AD8E27-281B-CC51-5DFC-975C38675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363" y="1120588"/>
            <a:ext cx="5395677" cy="539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91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3377</TotalTime>
  <Words>1351</Words>
  <Application>Microsoft Office PowerPoint</Application>
  <PresentationFormat>Widescreen</PresentationFormat>
  <Paragraphs>110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Office Theme</vt:lpstr>
      <vt:lpstr>Where Does it Hurt?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Darcy Irvin</dc:creator>
  <cp:lastModifiedBy>Darcy Irvin</cp:lastModifiedBy>
  <cp:revision>17</cp:revision>
  <dcterms:created xsi:type="dcterms:W3CDTF">2022-10-10T18:58:50Z</dcterms:created>
  <dcterms:modified xsi:type="dcterms:W3CDTF">2023-01-23T15:51:32Z</dcterms:modified>
</cp:coreProperties>
</file>